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5" r:id="rId3"/>
    <p:sldId id="276" r:id="rId4"/>
    <p:sldId id="277" r:id="rId5"/>
    <p:sldId id="258" r:id="rId6"/>
    <p:sldId id="262" r:id="rId7"/>
    <p:sldId id="259" r:id="rId8"/>
    <p:sldId id="271" r:id="rId9"/>
    <p:sldId id="273" r:id="rId10"/>
    <p:sldId id="263" r:id="rId11"/>
    <p:sldId id="274" r:id="rId12"/>
    <p:sldId id="264" r:id="rId13"/>
    <p:sldId id="265" r:id="rId14"/>
    <p:sldId id="260" r:id="rId15"/>
    <p:sldId id="261" r:id="rId16"/>
    <p:sldId id="272" r:id="rId17"/>
    <p:sldId id="266" r:id="rId18"/>
    <p:sldId id="267" r:id="rId19"/>
    <p:sldId id="268" r:id="rId20"/>
    <p:sldId id="269" r:id="rId21"/>
    <p:sldId id="270" r:id="rId22"/>
    <p:sldId id="25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A6771-E35E-4E19-AE6D-06998EDEBE2D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4E856-C1CB-4463-8370-00F098EF82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2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83D51-4B6B-479D-9B9B-0E34E0FFEC2F}" type="slidenum">
              <a:rPr lang="en-US"/>
              <a:pPr/>
              <a:t>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249E5-C56E-4F44-B917-1C769D70B6CB}" type="slidenum">
              <a:rPr lang="en-US"/>
              <a:pPr/>
              <a:t>11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964E7-5FC2-43B1-B2E9-0AE4D2ADC94F}" type="slidenum">
              <a:rPr lang="en-US"/>
              <a:pPr/>
              <a:t>12</a:t>
            </a:fld>
            <a:endParaRPr lang="en-US"/>
          </a:p>
        </p:txBody>
      </p:sp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04-T06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Table 4.6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Chemical Properties for Families of Elements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Elements are grouped into families based on similar chemical behavior. 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96CE3-504A-4C44-8223-CCA06B6EBD0B}" type="slidenum">
              <a:rPr lang="en-US"/>
              <a:pPr/>
              <a:t>13</a:t>
            </a:fld>
            <a:endParaRPr lang="en-US"/>
          </a:p>
        </p:txBody>
      </p:sp>
      <p:sp>
        <p:nvSpPr>
          <p:cNvPr id="665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04-T07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Table 4.7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Properties and Physical States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As we go from solid to liquid to gas, the amount of energy and the freedom of movement of particles both increase.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E2100-D2BC-46FF-99FB-B4F3C5181B70}" type="slidenum">
              <a:rPr lang="en-US"/>
              <a:pPr/>
              <a:t>14</a:t>
            </a:fld>
            <a:endParaRPr lang="en-US"/>
          </a:p>
        </p:txBody>
      </p:sp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04-07a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Periodic Table of the Elements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This is a pictorial representation of each element in the periodic table including the year the element was discovered, its natural abundance, its biological importance, and its radioactive properties.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This is part 1 of a 2 part diagram.  It shows detailed information on each element.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BDD2B-FE25-45DB-9875-63D26C8FD80A}" type="slidenum">
              <a:rPr lang="en-US"/>
              <a:pPr/>
              <a:t>15</a:t>
            </a:fld>
            <a:endParaRPr lang="en-US"/>
          </a:p>
        </p:txBody>
      </p:sp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04-07b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Periodic Table of the Elements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This is a pictorial representation of each element in the periodic table.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This is a pictorial representation of each element in the periodic table including the year the element was discovered, its natural abundance, its biological importance, and its radioactive properties.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045F7-51FD-4116-92C5-B877E9311DD3}" type="slidenum">
              <a:rPr lang="en-US"/>
              <a:pPr/>
              <a:t>16</a:t>
            </a:fld>
            <a:endParaRPr lang="en-US"/>
          </a:p>
        </p:txBody>
      </p:sp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06-02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Modern Periodic Table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Atomic numbers increase stepwise throughout the periodic table.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Elements are grouped down columns by nuclear charge.  This atomic property explains the similarity in reactivity.  Color coding shows metallic properties.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16635-B732-4868-A4E4-11EDF7A2A94D}" type="slidenum">
              <a:rPr lang="en-US"/>
              <a:pPr/>
              <a:t>3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E1CF-7E55-41B0-B4E6-FAD6A9F99319}" type="slidenum">
              <a:rPr lang="en-US"/>
              <a:pPr/>
              <a:t>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69F63-F195-4208-B1EB-5BE4D86FB46C}" type="slidenum">
              <a:rPr lang="en-US"/>
              <a:pPr/>
              <a:t>5</a:t>
            </a:fld>
            <a:endParaRPr lang="en-US"/>
          </a:p>
        </p:txBody>
      </p:sp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04-05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Metals, Nonmetals, Semimetals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This periodic table shows metals on the left side, nonmetals on the right side, and semimetals in the middle.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The elements are classified by metallic character.  Each class of element is shown in a distinct color.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3F8BF-7DC0-40C8-900A-9A13AE82B4AA}" type="slidenum">
              <a:rPr lang="en-US"/>
              <a:pPr/>
              <a:t>6</a:t>
            </a:fld>
            <a:endParaRPr lang="en-US"/>
          </a:p>
        </p:txBody>
      </p:sp>
      <p:sp>
        <p:nvSpPr>
          <p:cNvPr id="583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04-T03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Table 4.3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Names and Symbols of Selected Elements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Many of the most common and important elements are listed in this table.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6F081-84A8-4286-A153-2DA8CB888C5A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04-06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Physical States of Elements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At 25° C and normal pressure, all metals (except Hg) are solid.  Most nonmetals are gases, but some are solid.  The only two liquid elements are Hg (a metal) and Br (a nonmetal).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The elements are classified by physical state at room temperature and atmospheric pressure.  Each class of element is shown in a distinct color.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02690-962A-4946-84A6-B128DF0439D8}" type="slidenum">
              <a:rPr lang="en-US"/>
              <a:pPr/>
              <a:t>8</a:t>
            </a:fld>
            <a:endParaRPr lang="en-US"/>
          </a:p>
        </p:txBody>
      </p:sp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06-03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Names of Groups and Periods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common names of groups and periods are shown for selected families and series.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These names are still commonly used, and it's important to remember them.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5274A-1967-4F38-B4A6-1C706CBCB419}" type="slidenum">
              <a:rPr lang="en-US"/>
              <a:pPr/>
              <a:t>9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161D2-FCB6-471D-B802-983681E0F380}" type="slidenum">
              <a:rPr lang="en-US"/>
              <a:pPr/>
              <a:t>10</a:t>
            </a:fld>
            <a:endParaRPr lang="en-US"/>
          </a:p>
        </p:txBody>
      </p:sp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04-T04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Table 4.4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General Characteristics of Metals and Nonmetals*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 that there are exceptions to the general characteristics.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3977D-80DA-418E-86E9-F10A1BA15A3A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Chemistry 120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Introduction to the Periodic Table of Elements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245870"/>
            <a:ext cx="9029700" cy="43662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1" descr="11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919163"/>
            <a:ext cx="8964613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7718425" y="6584950"/>
            <a:ext cx="14255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Table 11-2, p. 335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" y="74295"/>
            <a:ext cx="8481060" cy="67094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2486025"/>
            <a:ext cx="9029700" cy="1885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395" y="45720"/>
            <a:ext cx="7395210" cy="67665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635" y="57150"/>
            <a:ext cx="584073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542925"/>
            <a:ext cx="9029700" cy="577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Alternative Periodic Tables </a:t>
            </a:r>
            <a:br>
              <a:rPr lang="en-US" sz="3100" b="1" dirty="0" smtClean="0"/>
            </a:br>
            <a:r>
              <a:rPr lang="en-US" sz="3100" b="1" dirty="0" smtClean="0"/>
              <a:t>Dmitri Mendeleev</a:t>
            </a:r>
            <a:r>
              <a:rPr lang="en-US" sz="3100" dirty="0" smtClean="0"/>
              <a:t>, the original, periodic </a:t>
            </a:r>
            <a:r>
              <a:rPr lang="en-US" sz="3100" dirty="0"/>
              <a:t>table (1869).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8538" y="1447800"/>
            <a:ext cx="7459662" cy="50419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Alternative Periodic Tables</a:t>
            </a:r>
            <a:br>
              <a:rPr lang="en-US" sz="3100" b="1" dirty="0" smtClean="0"/>
            </a:br>
            <a:r>
              <a:rPr lang="en-US" sz="3100" dirty="0"/>
              <a:t> The periodic spiral of </a:t>
            </a:r>
            <a:r>
              <a:rPr lang="en-US" sz="3100" b="1" dirty="0"/>
              <a:t>Professor </a:t>
            </a:r>
            <a:r>
              <a:rPr lang="en-US" sz="3100" b="1" dirty="0" err="1"/>
              <a:t>Thoedor</a:t>
            </a:r>
            <a:r>
              <a:rPr lang="en-US" sz="3100" b="1" dirty="0"/>
              <a:t> </a:t>
            </a:r>
            <a:r>
              <a:rPr lang="en-US" sz="3100" b="1" dirty="0" err="1"/>
              <a:t>Benfey</a:t>
            </a:r>
            <a:r>
              <a:rPr lang="en-US" sz="3100" b="1" dirty="0"/>
              <a:t>.</a:t>
            </a:r>
            <a:r>
              <a:rPr lang="en-US" sz="3100" dirty="0"/>
              <a:t> 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3075" name="Picture 1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279525"/>
            <a:ext cx="6629400" cy="55784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Alternative Periodic Tables </a:t>
            </a:r>
            <a:br>
              <a:rPr lang="en-US" sz="3100" b="1" dirty="0" smtClean="0"/>
            </a:br>
            <a:r>
              <a:rPr lang="en-US" sz="3100" dirty="0" smtClean="0"/>
              <a:t>Triangular </a:t>
            </a:r>
            <a:r>
              <a:rPr lang="en-US" sz="3100" dirty="0"/>
              <a:t>long </a:t>
            </a:r>
            <a:r>
              <a:rPr lang="en-US" sz="3100" dirty="0" smtClean="0"/>
              <a:t>form by </a:t>
            </a:r>
            <a:r>
              <a:rPr lang="en-US" sz="3100" b="1" dirty="0"/>
              <a:t>Emil </a:t>
            </a:r>
            <a:r>
              <a:rPr lang="en-US" sz="3100" b="1" dirty="0" err="1" smtClean="0"/>
              <a:t>Zmaczynski</a:t>
            </a:r>
            <a:r>
              <a:rPr lang="en-US" sz="3100" dirty="0"/>
              <a:t> 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9" name="Picture 1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00200"/>
            <a:ext cx="8753475" cy="4343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1" descr="11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80963"/>
            <a:ext cx="8964613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11-21, p. 333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 Alternative Periodic Tables 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Dr</a:t>
            </a:r>
            <a:r>
              <a:rPr lang="en-US" sz="3100" b="1" dirty="0"/>
              <a:t>. </a:t>
            </a:r>
            <a:r>
              <a:rPr lang="en-US" sz="3100" b="1" dirty="0" err="1"/>
              <a:t>Timmothy</a:t>
            </a:r>
            <a:r>
              <a:rPr lang="en-US" sz="3100" b="1" dirty="0"/>
              <a:t> Stowe's</a:t>
            </a:r>
            <a:r>
              <a:rPr lang="en-US" sz="3100" dirty="0"/>
              <a:t> </a:t>
            </a:r>
            <a:r>
              <a:rPr lang="en-US" sz="3100" i="1" dirty="0"/>
              <a:t>physicists</a:t>
            </a:r>
            <a:r>
              <a:rPr lang="en-US" sz="3100" dirty="0"/>
              <a:t> periodic table. 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0438" y="1524000"/>
            <a:ext cx="7294562" cy="4724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Alternative Periodic Tables</a:t>
            </a:r>
            <a:br>
              <a:rPr lang="en-US" sz="3100" b="1" dirty="0" smtClean="0"/>
            </a:br>
            <a:r>
              <a:rPr lang="en-US" sz="3100" dirty="0"/>
              <a:t> </a:t>
            </a:r>
            <a:r>
              <a:rPr lang="en-US" sz="3100" b="1" dirty="0"/>
              <a:t>Albert </a:t>
            </a:r>
            <a:r>
              <a:rPr lang="en-US" sz="3100" b="1" dirty="0" err="1"/>
              <a:t>Tarantola's</a:t>
            </a:r>
            <a:r>
              <a:rPr lang="en-US" sz="3100" b="1" dirty="0"/>
              <a:t> </a:t>
            </a:r>
            <a:r>
              <a:rPr lang="en-US" sz="3100" i="1" dirty="0"/>
              <a:t>orbital</a:t>
            </a:r>
            <a:r>
              <a:rPr lang="en-US" sz="3100" dirty="0"/>
              <a:t> periodic table. </a:t>
            </a:r>
            <a:r>
              <a:rPr lang="en-US" dirty="0"/>
              <a:t>  </a:t>
            </a:r>
            <a:br>
              <a:rPr lang="en-US" dirty="0"/>
            </a:br>
            <a:endParaRPr lang="en-US" dirty="0"/>
          </a:p>
        </p:txBody>
      </p:sp>
      <p:pic>
        <p:nvPicPr>
          <p:cNvPr id="6147" name="Picture 4" descr="tarantol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438400"/>
            <a:ext cx="9120188" cy="231933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1" descr="1119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975" y="76200"/>
            <a:ext cx="6242050" cy="6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11-19, p. 332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1" descr="1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76200"/>
            <a:ext cx="586581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11-22, p. 334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548640"/>
            <a:ext cx="9029700" cy="57607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35" y="40005"/>
            <a:ext cx="7669530" cy="67779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548640"/>
            <a:ext cx="9029700" cy="57607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245745"/>
            <a:ext cx="9029700" cy="63665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1" descr="05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546100"/>
            <a:ext cx="8964613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802563" y="6584950"/>
            <a:ext cx="13414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Table 5-3, p. 134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534</Words>
  <Application>Microsoft Office PowerPoint</Application>
  <PresentationFormat>On-screen Show (4:3)</PresentationFormat>
  <Paragraphs>127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Chemistry 120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Alternative Periodic Tables  Dmitri Mendeleev, the original, periodic table (1869). </vt:lpstr>
      <vt:lpstr> Alternative Periodic Tables  The periodic spiral of Professor Thoedor Benfey.   </vt:lpstr>
      <vt:lpstr> Alternative Periodic Tables  Triangular long form by Emil Zmaczynski   </vt:lpstr>
      <vt:lpstr>  Alternative Periodic Tables  Dr. Timmothy Stowe's physicists periodic table.   </vt:lpstr>
      <vt:lpstr> Alternative Periodic Tables  Albert Tarantola's orbital periodic table.    </vt:lpstr>
      <vt:lpstr>PowerPoint Presentation</vt:lpstr>
    </vt:vector>
  </TitlesOfParts>
  <Company>GCCCD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120</dc:title>
  <dc:creator>Diana.Vance</dc:creator>
  <cp:lastModifiedBy>Martin Larter</cp:lastModifiedBy>
  <cp:revision>13</cp:revision>
  <dcterms:created xsi:type="dcterms:W3CDTF">2009-08-26T05:10:52Z</dcterms:created>
  <dcterms:modified xsi:type="dcterms:W3CDTF">2012-01-22T23:27:43Z</dcterms:modified>
</cp:coreProperties>
</file>